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3226691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56090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4217111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6B24C4-67FF-4581-9527-C0799968575E}"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418306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6B24C4-67FF-4581-9527-C0799968575E}" type="datetimeFigureOut">
              <a:rPr lang="en-US" smtClean="0"/>
              <a:t>11/24/2017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781685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1516911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175242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1626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16B24C4-67FF-4581-9527-C0799968575E}"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85971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16B24C4-67FF-4581-9527-C0799968575E}"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953356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3680865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09151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974116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3242125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202676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2640908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6B24C4-67FF-4581-9527-C0799968575E}"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3E0195-CFE4-416C-95E3-3A1AF3C0C715}" type="slidenum">
              <a:rPr lang="en-US" smtClean="0"/>
              <a:t>‹#›</a:t>
            </a:fld>
            <a:endParaRPr lang="en-US"/>
          </a:p>
        </p:txBody>
      </p:sp>
    </p:spTree>
    <p:extLst>
      <p:ext uri="{BB962C8B-B14F-4D97-AF65-F5344CB8AC3E}">
        <p14:creationId xmlns:p14="http://schemas.microsoft.com/office/powerpoint/2010/main" val="691876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16B24C4-67FF-4581-9527-C0799968575E}" type="datetimeFigureOut">
              <a:rPr lang="en-US" smtClean="0"/>
              <a:t>11/24/2017</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A3E0195-CFE4-416C-95E3-3A1AF3C0C715}" type="slidenum">
              <a:rPr lang="en-US" smtClean="0"/>
              <a:t>‹#›</a:t>
            </a:fld>
            <a:endParaRPr lang="en-US"/>
          </a:p>
        </p:txBody>
      </p:sp>
    </p:spTree>
    <p:extLst>
      <p:ext uri="{BB962C8B-B14F-4D97-AF65-F5344CB8AC3E}">
        <p14:creationId xmlns:p14="http://schemas.microsoft.com/office/powerpoint/2010/main" val="38730163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53ED-3D1A-45E2-A6A3-2B6A861B6152}"/>
              </a:ext>
            </a:extLst>
          </p:cNvPr>
          <p:cNvSpPr>
            <a:spLocks noGrp="1"/>
          </p:cNvSpPr>
          <p:nvPr>
            <p:ph type="title"/>
          </p:nvPr>
        </p:nvSpPr>
        <p:spPr>
          <a:xfrm>
            <a:off x="901147" y="980661"/>
            <a:ext cx="9541565" cy="1802296"/>
          </a:xfrm>
        </p:spPr>
        <p:txBody>
          <a:bodyPr/>
          <a:lstStyle/>
          <a:p>
            <a:pPr algn="ctr"/>
            <a:r>
              <a:rPr lang="en-US" b="1" dirty="0"/>
              <a:t>THE MARKETING STRATEGY FOR OC RIDER COMPANY LTD</a:t>
            </a:r>
          </a:p>
        </p:txBody>
      </p:sp>
      <p:sp>
        <p:nvSpPr>
          <p:cNvPr id="3" name="Content Placeholder 2">
            <a:extLst>
              <a:ext uri="{FF2B5EF4-FFF2-40B4-BE49-F238E27FC236}">
                <a16:creationId xmlns:a16="http://schemas.microsoft.com/office/drawing/2014/main" id="{7197B813-763B-4710-9983-844D387C24BD}"/>
              </a:ext>
            </a:extLst>
          </p:cNvPr>
          <p:cNvSpPr>
            <a:spLocks noGrp="1"/>
          </p:cNvSpPr>
          <p:nvPr>
            <p:ph idx="1"/>
          </p:nvPr>
        </p:nvSpPr>
        <p:spPr>
          <a:xfrm>
            <a:off x="1103312" y="3670851"/>
            <a:ext cx="8946541" cy="2577547"/>
          </a:xfrm>
        </p:spPr>
        <p:txBody>
          <a:bodyPr>
            <a:normAutofit lnSpcReduction="10000"/>
          </a:bodyPr>
          <a:lstStyle/>
          <a:p>
            <a:pPr marL="0" indent="0" algn="ctr">
              <a:buNone/>
            </a:pPr>
            <a:r>
              <a:rPr lang="en-US" sz="2800" b="1" dirty="0"/>
              <a:t>PRESENTED BY</a:t>
            </a:r>
          </a:p>
          <a:p>
            <a:pPr marL="0" indent="0" algn="ctr">
              <a:buNone/>
            </a:pPr>
            <a:endParaRPr lang="en-US" sz="2800" b="1" dirty="0"/>
          </a:p>
          <a:p>
            <a:pPr marL="0" indent="0" algn="ctr">
              <a:buNone/>
            </a:pPr>
            <a:r>
              <a:rPr lang="en-US" sz="2800" b="1" dirty="0"/>
              <a:t>(STUDENT’S NAME)</a:t>
            </a:r>
          </a:p>
          <a:p>
            <a:pPr marL="0" indent="0" algn="ctr">
              <a:buNone/>
            </a:pPr>
            <a:r>
              <a:rPr lang="en-US" sz="2800" b="1" dirty="0"/>
              <a:t>ON</a:t>
            </a:r>
          </a:p>
          <a:p>
            <a:pPr marL="0" indent="0" algn="ctr">
              <a:buNone/>
            </a:pPr>
            <a:r>
              <a:rPr lang="en-US" sz="2800" b="1" dirty="0"/>
              <a:t>(DUE DATE)</a:t>
            </a:r>
          </a:p>
        </p:txBody>
      </p:sp>
    </p:spTree>
    <p:extLst>
      <p:ext uri="{BB962C8B-B14F-4D97-AF65-F5344CB8AC3E}">
        <p14:creationId xmlns:p14="http://schemas.microsoft.com/office/powerpoint/2010/main" val="24254312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7347-D805-42AB-9CB1-99B43040E2B5}"/>
              </a:ext>
            </a:extLst>
          </p:cNvPr>
          <p:cNvSpPr>
            <a:spLocks noGrp="1"/>
          </p:cNvSpPr>
          <p:nvPr>
            <p:ph type="title"/>
          </p:nvPr>
        </p:nvSpPr>
        <p:spPr>
          <a:xfrm>
            <a:off x="646111" y="119270"/>
            <a:ext cx="9404723" cy="1033669"/>
          </a:xfrm>
        </p:spPr>
        <p:txBody>
          <a:bodyPr/>
          <a:lstStyle/>
          <a:p>
            <a:pPr algn="ctr"/>
            <a:r>
              <a:rPr lang="en-US" dirty="0"/>
              <a:t>INTRODUCTION</a:t>
            </a:r>
          </a:p>
        </p:txBody>
      </p:sp>
      <p:sp>
        <p:nvSpPr>
          <p:cNvPr id="3" name="Content Placeholder 2">
            <a:extLst>
              <a:ext uri="{FF2B5EF4-FFF2-40B4-BE49-F238E27FC236}">
                <a16:creationId xmlns:a16="http://schemas.microsoft.com/office/drawing/2014/main" id="{5D5816E9-8970-45C0-BA5A-F9496CAA8F14}"/>
              </a:ext>
            </a:extLst>
          </p:cNvPr>
          <p:cNvSpPr>
            <a:spLocks noGrp="1"/>
          </p:cNvSpPr>
          <p:nvPr>
            <p:ph idx="1"/>
          </p:nvPr>
        </p:nvSpPr>
        <p:spPr>
          <a:xfrm>
            <a:off x="0" y="1417984"/>
            <a:ext cx="12032974" cy="5274364"/>
          </a:xfrm>
        </p:spPr>
        <p:txBody>
          <a:bodyPr>
            <a:normAutofit lnSpcReduction="10000"/>
          </a:bodyPr>
          <a:lstStyle/>
          <a:p>
            <a:r>
              <a:rPr lang="en-US" sz="4000" dirty="0"/>
              <a:t>OC Rider is a newly founded transportation company serving the Southern Orange County area.</a:t>
            </a:r>
          </a:p>
          <a:p>
            <a:r>
              <a:rPr lang="en-US" sz="4000" dirty="0"/>
              <a:t>The company aims at generating an empowering memory over an enjoyable electric trolley slithering through flavorful seasons with no regret living in pure relief of transportation saving our earth, time, and money</a:t>
            </a:r>
          </a:p>
        </p:txBody>
      </p:sp>
    </p:spTree>
    <p:extLst>
      <p:ext uri="{BB962C8B-B14F-4D97-AF65-F5344CB8AC3E}">
        <p14:creationId xmlns:p14="http://schemas.microsoft.com/office/powerpoint/2010/main" val="26303747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4B772-2813-451E-AC3D-C654E0B6933D}"/>
              </a:ext>
            </a:extLst>
          </p:cNvPr>
          <p:cNvSpPr>
            <a:spLocks noGrp="1"/>
          </p:cNvSpPr>
          <p:nvPr>
            <p:ph type="title"/>
          </p:nvPr>
        </p:nvSpPr>
        <p:spPr/>
        <p:txBody>
          <a:bodyPr/>
          <a:lstStyle/>
          <a:p>
            <a:r>
              <a:rPr lang="en-US" b="1" dirty="0"/>
              <a:t>Situation Analysis</a:t>
            </a:r>
            <a:endParaRPr lang="en-US" dirty="0"/>
          </a:p>
        </p:txBody>
      </p:sp>
      <p:sp>
        <p:nvSpPr>
          <p:cNvPr id="3" name="Content Placeholder 2">
            <a:extLst>
              <a:ext uri="{FF2B5EF4-FFF2-40B4-BE49-F238E27FC236}">
                <a16:creationId xmlns:a16="http://schemas.microsoft.com/office/drawing/2014/main" id="{0831D012-CA00-4DE6-BF75-673C27C82B6A}"/>
              </a:ext>
            </a:extLst>
          </p:cNvPr>
          <p:cNvSpPr>
            <a:spLocks noGrp="1"/>
          </p:cNvSpPr>
          <p:nvPr>
            <p:ph idx="1"/>
          </p:nvPr>
        </p:nvSpPr>
        <p:spPr>
          <a:xfrm>
            <a:off x="4094922" y="1245704"/>
            <a:ext cx="7977808" cy="5612296"/>
          </a:xfrm>
        </p:spPr>
        <p:txBody>
          <a:bodyPr>
            <a:normAutofit fontScale="92500" lnSpcReduction="20000"/>
          </a:bodyPr>
          <a:lstStyle/>
          <a:p>
            <a:r>
              <a:rPr lang="en-US" sz="3000" dirty="0"/>
              <a:t>As a transportation company, OC Rider is entering a market segment which is currently controlled exclusively by gasoline burning cars using the freeways connecting Irvine and Fullerton.</a:t>
            </a:r>
          </a:p>
          <a:p>
            <a:r>
              <a:rPr lang="en-US" sz="3000" dirty="0"/>
              <a:t>Due to the recent emergence of environmental consciousness campaigns across the nation, the demand for clean energy products and services has gone high. </a:t>
            </a:r>
          </a:p>
          <a:p>
            <a:r>
              <a:rPr lang="en-US" sz="3000" dirty="0"/>
              <a:t>In response to this demand, this market segment is being filled with electric cars including: Chevy Volt, Tesla Model S, as well as the BMW i3 as a way of minimizing air pollution</a:t>
            </a:r>
            <a:r>
              <a:rPr lang="en-US" dirty="0"/>
              <a:t>.</a:t>
            </a:r>
          </a:p>
        </p:txBody>
      </p:sp>
      <p:pic>
        <p:nvPicPr>
          <p:cNvPr id="4" name="Picture 3">
            <a:extLst>
              <a:ext uri="{FF2B5EF4-FFF2-40B4-BE49-F238E27FC236}">
                <a16:creationId xmlns:a16="http://schemas.microsoft.com/office/drawing/2014/main" id="{30F42972-2856-49D5-BD47-D4DF2C3CC17C}"/>
              </a:ext>
            </a:extLst>
          </p:cNvPr>
          <p:cNvPicPr>
            <a:picLocks noChangeAspect="1"/>
          </p:cNvPicPr>
          <p:nvPr/>
        </p:nvPicPr>
        <p:blipFill>
          <a:blip r:embed="rId2"/>
          <a:stretch>
            <a:fillRect/>
          </a:stretch>
        </p:blipFill>
        <p:spPr>
          <a:xfrm>
            <a:off x="0" y="1152940"/>
            <a:ext cx="4094921" cy="2199860"/>
          </a:xfrm>
          <a:prstGeom prst="rect">
            <a:avLst/>
          </a:prstGeom>
        </p:spPr>
      </p:pic>
      <p:pic>
        <p:nvPicPr>
          <p:cNvPr id="5" name="Picture 4">
            <a:extLst>
              <a:ext uri="{FF2B5EF4-FFF2-40B4-BE49-F238E27FC236}">
                <a16:creationId xmlns:a16="http://schemas.microsoft.com/office/drawing/2014/main" id="{9AAA05E5-B2FC-4457-A81E-61B4EB94E42B}"/>
              </a:ext>
            </a:extLst>
          </p:cNvPr>
          <p:cNvPicPr>
            <a:picLocks noChangeAspect="1"/>
          </p:cNvPicPr>
          <p:nvPr/>
        </p:nvPicPr>
        <p:blipFill>
          <a:blip r:embed="rId3"/>
          <a:stretch>
            <a:fillRect/>
          </a:stretch>
        </p:blipFill>
        <p:spPr>
          <a:xfrm>
            <a:off x="0" y="3352801"/>
            <a:ext cx="4094921" cy="1736034"/>
          </a:xfrm>
          <a:prstGeom prst="rect">
            <a:avLst/>
          </a:prstGeom>
        </p:spPr>
      </p:pic>
      <p:pic>
        <p:nvPicPr>
          <p:cNvPr id="6" name="Picture 5">
            <a:extLst>
              <a:ext uri="{FF2B5EF4-FFF2-40B4-BE49-F238E27FC236}">
                <a16:creationId xmlns:a16="http://schemas.microsoft.com/office/drawing/2014/main" id="{74ECB02F-2A6B-457D-B256-7F630DEBF38A}"/>
              </a:ext>
            </a:extLst>
          </p:cNvPr>
          <p:cNvPicPr>
            <a:picLocks noChangeAspect="1"/>
          </p:cNvPicPr>
          <p:nvPr/>
        </p:nvPicPr>
        <p:blipFill>
          <a:blip r:embed="rId4"/>
          <a:stretch>
            <a:fillRect/>
          </a:stretch>
        </p:blipFill>
        <p:spPr>
          <a:xfrm>
            <a:off x="0" y="5088834"/>
            <a:ext cx="4094921" cy="1769166"/>
          </a:xfrm>
          <a:prstGeom prst="rect">
            <a:avLst/>
          </a:prstGeom>
        </p:spPr>
      </p:pic>
    </p:spTree>
    <p:extLst>
      <p:ext uri="{BB962C8B-B14F-4D97-AF65-F5344CB8AC3E}">
        <p14:creationId xmlns:p14="http://schemas.microsoft.com/office/powerpoint/2010/main" val="29090859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256B-A70B-45D8-B3F9-084E7FF32A98}"/>
              </a:ext>
            </a:extLst>
          </p:cNvPr>
          <p:cNvSpPr>
            <a:spLocks noGrp="1"/>
          </p:cNvSpPr>
          <p:nvPr>
            <p:ph type="title"/>
          </p:nvPr>
        </p:nvSpPr>
        <p:spPr>
          <a:xfrm>
            <a:off x="646111" y="106017"/>
            <a:ext cx="9404723" cy="1747231"/>
          </a:xfrm>
        </p:spPr>
        <p:txBody>
          <a:bodyPr/>
          <a:lstStyle/>
          <a:p>
            <a:r>
              <a:rPr lang="en-US" dirty="0"/>
              <a:t>Situation Analysis</a:t>
            </a:r>
          </a:p>
        </p:txBody>
      </p:sp>
      <p:sp>
        <p:nvSpPr>
          <p:cNvPr id="3" name="Content Placeholder 2">
            <a:extLst>
              <a:ext uri="{FF2B5EF4-FFF2-40B4-BE49-F238E27FC236}">
                <a16:creationId xmlns:a16="http://schemas.microsoft.com/office/drawing/2014/main" id="{06C031C6-10BD-436B-AD0D-7B5B0FED5B2C}"/>
              </a:ext>
            </a:extLst>
          </p:cNvPr>
          <p:cNvSpPr>
            <a:spLocks noGrp="1"/>
          </p:cNvSpPr>
          <p:nvPr>
            <p:ph idx="1"/>
          </p:nvPr>
        </p:nvSpPr>
        <p:spPr>
          <a:xfrm>
            <a:off x="0" y="1046922"/>
            <a:ext cx="12192000" cy="5201477"/>
          </a:xfrm>
        </p:spPr>
        <p:txBody>
          <a:bodyPr>
            <a:normAutofit/>
          </a:bodyPr>
          <a:lstStyle/>
          <a:p>
            <a:r>
              <a:rPr lang="en-US" sz="2400" dirty="0"/>
              <a:t>OC Rider has followed suit in reducing the consumption of fossil fuels and carbon emissions by using solar powered transportation system.</a:t>
            </a:r>
          </a:p>
          <a:p>
            <a:r>
              <a:rPr lang="en-US" sz="2400" dirty="0"/>
              <a:t>The increasing demand for this kind of transportation system will help a great deal in boosting OC Rider’s brand awareness in the market, something that is will help in driving the company’s revenues high.</a:t>
            </a:r>
          </a:p>
        </p:txBody>
      </p:sp>
      <p:pic>
        <p:nvPicPr>
          <p:cNvPr id="4" name="Picture 3">
            <a:extLst>
              <a:ext uri="{FF2B5EF4-FFF2-40B4-BE49-F238E27FC236}">
                <a16:creationId xmlns:a16="http://schemas.microsoft.com/office/drawing/2014/main" id="{A3AD0E5B-5D86-4F0D-88F3-75ED42B425A4}"/>
              </a:ext>
            </a:extLst>
          </p:cNvPr>
          <p:cNvPicPr>
            <a:picLocks noChangeAspect="1"/>
          </p:cNvPicPr>
          <p:nvPr/>
        </p:nvPicPr>
        <p:blipFill>
          <a:blip r:embed="rId2"/>
          <a:stretch>
            <a:fillRect/>
          </a:stretch>
        </p:blipFill>
        <p:spPr>
          <a:xfrm>
            <a:off x="0" y="3352801"/>
            <a:ext cx="12191999" cy="3505199"/>
          </a:xfrm>
          <a:prstGeom prst="rect">
            <a:avLst/>
          </a:prstGeom>
        </p:spPr>
      </p:pic>
    </p:spTree>
    <p:extLst>
      <p:ext uri="{BB962C8B-B14F-4D97-AF65-F5344CB8AC3E}">
        <p14:creationId xmlns:p14="http://schemas.microsoft.com/office/powerpoint/2010/main" val="168546376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08950-AEB1-4448-BA01-973BF47C4510}"/>
              </a:ext>
            </a:extLst>
          </p:cNvPr>
          <p:cNvSpPr>
            <a:spLocks noGrp="1"/>
          </p:cNvSpPr>
          <p:nvPr>
            <p:ph type="title"/>
          </p:nvPr>
        </p:nvSpPr>
        <p:spPr/>
        <p:txBody>
          <a:bodyPr/>
          <a:lstStyle/>
          <a:p>
            <a:pPr algn="ctr"/>
            <a:r>
              <a:rPr lang="en-US" b="1" dirty="0"/>
              <a:t>MARKET SUMMARY</a:t>
            </a:r>
            <a:endParaRPr lang="en-US" dirty="0"/>
          </a:p>
        </p:txBody>
      </p:sp>
      <p:sp>
        <p:nvSpPr>
          <p:cNvPr id="3" name="Content Placeholder 2">
            <a:extLst>
              <a:ext uri="{FF2B5EF4-FFF2-40B4-BE49-F238E27FC236}">
                <a16:creationId xmlns:a16="http://schemas.microsoft.com/office/drawing/2014/main" id="{0B813B58-6BD1-4E3C-92E5-73F6F97DC8E0}"/>
              </a:ext>
            </a:extLst>
          </p:cNvPr>
          <p:cNvSpPr>
            <a:spLocks noGrp="1"/>
          </p:cNvSpPr>
          <p:nvPr>
            <p:ph idx="1"/>
          </p:nvPr>
        </p:nvSpPr>
        <p:spPr>
          <a:xfrm>
            <a:off x="106017" y="1272209"/>
            <a:ext cx="11979965" cy="5446643"/>
          </a:xfrm>
        </p:spPr>
        <p:txBody>
          <a:bodyPr>
            <a:normAutofit/>
          </a:bodyPr>
          <a:lstStyle/>
          <a:p>
            <a:r>
              <a:rPr lang="en-US" sz="2800" dirty="0"/>
              <a:t>The OC Rider’s decision to develop and operate an electric trolley in Orange County was motivated by the need to reduce air pollution, the impact of which will be felt by both the society and the government.</a:t>
            </a:r>
          </a:p>
          <a:p>
            <a:r>
              <a:rPr lang="en-US" sz="2800" dirty="0"/>
              <a:t>By operating this kind of transportation system, OC Rider will not only be a time saver to passengers, but also a cheaper, cleaner and safer mode of transportation as compared to road transport. </a:t>
            </a:r>
          </a:p>
          <a:p>
            <a:r>
              <a:rPr lang="en-US" sz="2800" dirty="0"/>
              <a:t>The most important of all reasons as to why this project deserves implementation is because it will enable the people of Orange County to live in a cleaner environment free from combustion and smoke emission from vehicles.</a:t>
            </a:r>
          </a:p>
        </p:txBody>
      </p:sp>
    </p:spTree>
    <p:extLst>
      <p:ext uri="{BB962C8B-B14F-4D97-AF65-F5344CB8AC3E}">
        <p14:creationId xmlns:p14="http://schemas.microsoft.com/office/powerpoint/2010/main" val="144055917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0E0E-ED71-4ECB-BFE4-ECF412A86729}"/>
              </a:ext>
            </a:extLst>
          </p:cNvPr>
          <p:cNvSpPr>
            <a:spLocks noGrp="1"/>
          </p:cNvSpPr>
          <p:nvPr>
            <p:ph type="title"/>
          </p:nvPr>
        </p:nvSpPr>
        <p:spPr>
          <a:xfrm>
            <a:off x="646111" y="265043"/>
            <a:ext cx="9404723" cy="967409"/>
          </a:xfrm>
        </p:spPr>
        <p:txBody>
          <a:bodyPr/>
          <a:lstStyle/>
          <a:p>
            <a:pPr algn="ctr"/>
            <a:r>
              <a:rPr lang="en-US" b="1" dirty="0"/>
              <a:t>MARKET SUMMARY</a:t>
            </a:r>
            <a:endParaRPr lang="en-US" dirty="0"/>
          </a:p>
        </p:txBody>
      </p:sp>
      <p:sp>
        <p:nvSpPr>
          <p:cNvPr id="3" name="Content Placeholder 2">
            <a:extLst>
              <a:ext uri="{FF2B5EF4-FFF2-40B4-BE49-F238E27FC236}">
                <a16:creationId xmlns:a16="http://schemas.microsoft.com/office/drawing/2014/main" id="{65CE96A3-9C56-4A7B-90CF-1212C4F60927}"/>
              </a:ext>
            </a:extLst>
          </p:cNvPr>
          <p:cNvSpPr>
            <a:spLocks noGrp="1"/>
          </p:cNvSpPr>
          <p:nvPr>
            <p:ph idx="1"/>
          </p:nvPr>
        </p:nvSpPr>
        <p:spPr>
          <a:xfrm>
            <a:off x="92766" y="993914"/>
            <a:ext cx="12099234" cy="5738190"/>
          </a:xfrm>
        </p:spPr>
        <p:txBody>
          <a:bodyPr>
            <a:normAutofit lnSpcReduction="10000"/>
          </a:bodyPr>
          <a:lstStyle/>
          <a:p>
            <a:r>
              <a:rPr lang="en-US" sz="2800" dirty="0"/>
              <a:t>As a company, we strongly believe that the project will succeed when implemented since it has a ready market. </a:t>
            </a:r>
          </a:p>
          <a:p>
            <a:r>
              <a:rPr lang="en-US" sz="2800" dirty="0"/>
              <a:t>For instance, John Wayne Airport located in Irvine is a source of passengers coming in to the location. Such passengers will need a faster and safer mode of transport to Fullerton and other regions.</a:t>
            </a:r>
          </a:p>
          <a:p>
            <a:r>
              <a:rPr lang="en-US" sz="2800" dirty="0"/>
              <a:t>In addition, Cal State University Fullerton is home to thousands of students who always prefer cheaper and faster modes of transport. </a:t>
            </a:r>
          </a:p>
          <a:p>
            <a:r>
              <a:rPr lang="en-US" sz="2800" dirty="0"/>
              <a:t>Keeping pace with technological advancement, the project will entail a mobile app from where customers can track locations, departure and arrival times of the electric trolley.</a:t>
            </a:r>
          </a:p>
          <a:p>
            <a:r>
              <a:rPr lang="en-US" sz="2800" dirty="0"/>
              <a:t>The travelers will as well have the option to use the application as a mobile payment system.</a:t>
            </a:r>
          </a:p>
          <a:p>
            <a:endParaRPr lang="en-US" dirty="0"/>
          </a:p>
        </p:txBody>
      </p:sp>
    </p:spTree>
    <p:extLst>
      <p:ext uri="{BB962C8B-B14F-4D97-AF65-F5344CB8AC3E}">
        <p14:creationId xmlns:p14="http://schemas.microsoft.com/office/powerpoint/2010/main" val="3264672660"/>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7326-088D-461F-89F7-FF24764A9CC3}"/>
              </a:ext>
            </a:extLst>
          </p:cNvPr>
          <p:cNvSpPr>
            <a:spLocks noGrp="1"/>
          </p:cNvSpPr>
          <p:nvPr>
            <p:ph type="title"/>
          </p:nvPr>
        </p:nvSpPr>
        <p:spPr/>
        <p:txBody>
          <a:bodyPr/>
          <a:lstStyle/>
          <a:p>
            <a:pPr algn="ctr"/>
            <a:r>
              <a:rPr lang="en-US" b="1" dirty="0"/>
              <a:t>SWOT ANALYSIS</a:t>
            </a:r>
            <a:endParaRPr lang="en-US" dirty="0"/>
          </a:p>
        </p:txBody>
      </p:sp>
      <p:sp>
        <p:nvSpPr>
          <p:cNvPr id="3" name="Content Placeholder 2">
            <a:extLst>
              <a:ext uri="{FF2B5EF4-FFF2-40B4-BE49-F238E27FC236}">
                <a16:creationId xmlns:a16="http://schemas.microsoft.com/office/drawing/2014/main" id="{7890B106-D62A-4F20-AC6D-3C0434D0019B}"/>
              </a:ext>
            </a:extLst>
          </p:cNvPr>
          <p:cNvSpPr>
            <a:spLocks noGrp="1"/>
          </p:cNvSpPr>
          <p:nvPr>
            <p:ph idx="1"/>
          </p:nvPr>
        </p:nvSpPr>
        <p:spPr>
          <a:xfrm>
            <a:off x="0" y="1378226"/>
            <a:ext cx="12192000" cy="5327374"/>
          </a:xfrm>
        </p:spPr>
        <p:txBody>
          <a:bodyPr>
            <a:normAutofit lnSpcReduction="10000"/>
          </a:bodyPr>
          <a:lstStyle/>
          <a:p>
            <a:r>
              <a:rPr lang="en-US" sz="3600" dirty="0"/>
              <a:t>Just like any new company entering the market, OC Rider has a number of strengths, weaknesses, opportunities and threats to affect its business operations.</a:t>
            </a:r>
          </a:p>
          <a:p>
            <a:r>
              <a:rPr lang="en-US" sz="3600" dirty="0"/>
              <a:t>A major opportunity motivating the implementation of this project is the access to markets that trend toward utilizing OC Rider’s shuttle service.</a:t>
            </a:r>
          </a:p>
          <a:p>
            <a:r>
              <a:rPr lang="en-US" sz="3600" dirty="0"/>
              <a:t>On the other hand, lack of awareness of consumers in the company’s target demographics is the major weakness.</a:t>
            </a:r>
          </a:p>
        </p:txBody>
      </p:sp>
    </p:spTree>
    <p:extLst>
      <p:ext uri="{BB962C8B-B14F-4D97-AF65-F5344CB8AC3E}">
        <p14:creationId xmlns:p14="http://schemas.microsoft.com/office/powerpoint/2010/main" val="3835243209"/>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8161-7669-4240-A48A-C47B22BAFDDF}"/>
              </a:ext>
            </a:extLst>
          </p:cNvPr>
          <p:cNvSpPr>
            <a:spLocks noGrp="1"/>
          </p:cNvSpPr>
          <p:nvPr>
            <p:ph type="title"/>
          </p:nvPr>
        </p:nvSpPr>
        <p:spPr>
          <a:xfrm>
            <a:off x="646111" y="452718"/>
            <a:ext cx="9404723" cy="1058030"/>
          </a:xfrm>
        </p:spPr>
        <p:txBody>
          <a:bodyPr/>
          <a:lstStyle/>
          <a:p>
            <a:pPr algn="ctr"/>
            <a:r>
              <a:rPr lang="en-US" b="1" u="sng" dirty="0"/>
              <a:t>Strengths</a:t>
            </a:r>
            <a:endParaRPr lang="en-US" dirty="0"/>
          </a:p>
        </p:txBody>
      </p:sp>
      <p:sp>
        <p:nvSpPr>
          <p:cNvPr id="3" name="Content Placeholder 2">
            <a:extLst>
              <a:ext uri="{FF2B5EF4-FFF2-40B4-BE49-F238E27FC236}">
                <a16:creationId xmlns:a16="http://schemas.microsoft.com/office/drawing/2014/main" id="{635C0A64-670E-4449-98BE-67CE30D88A02}"/>
              </a:ext>
            </a:extLst>
          </p:cNvPr>
          <p:cNvSpPr>
            <a:spLocks noGrp="1"/>
          </p:cNvSpPr>
          <p:nvPr>
            <p:ph idx="1"/>
          </p:nvPr>
        </p:nvSpPr>
        <p:spPr>
          <a:xfrm>
            <a:off x="0" y="1338470"/>
            <a:ext cx="12192000" cy="5519530"/>
          </a:xfrm>
        </p:spPr>
        <p:txBody>
          <a:bodyPr>
            <a:normAutofit fontScale="92500"/>
          </a:bodyPr>
          <a:lstStyle/>
          <a:p>
            <a:pPr lvl="0" fontAlgn="base"/>
            <a:r>
              <a:rPr lang="en-US" sz="3200" b="1" i="1" dirty="0"/>
              <a:t>No immediate competition:</a:t>
            </a:r>
            <a:r>
              <a:rPr lang="en-US" sz="3200" dirty="0"/>
              <a:t> OC Rider establishes the first and only shuttle service connecting Irvine and its surrounding area to Downtown Fullerton, allowing customers to select our shuttle to reach to their destinations much faster.</a:t>
            </a:r>
          </a:p>
          <a:p>
            <a:pPr lvl="0" fontAlgn="base"/>
            <a:r>
              <a:rPr lang="en-US" sz="3200" b="1" i="1" dirty="0"/>
              <a:t>Convenience:</a:t>
            </a:r>
            <a:r>
              <a:rPr lang="en-US" sz="3200" dirty="0"/>
              <a:t> Our shuttle relieves customers the burden of constant focus that driving in traffic demands, allowing them to read, study, plan, etc., while on the way to their desired location.</a:t>
            </a:r>
          </a:p>
          <a:p>
            <a:pPr lvl="0" fontAlgn="base"/>
            <a:r>
              <a:rPr lang="en-US" sz="3200" b="1" i="1" dirty="0"/>
              <a:t>Pricing:</a:t>
            </a:r>
            <a:r>
              <a:rPr lang="en-US" sz="3200" dirty="0"/>
              <a:t> OC Rider is powered by solar energy, lowering the maintenance cost of powering the shuttle, allowing us to provide these savings directly to our customers. </a:t>
            </a:r>
          </a:p>
        </p:txBody>
      </p:sp>
    </p:spTree>
    <p:extLst>
      <p:ext uri="{BB962C8B-B14F-4D97-AF65-F5344CB8AC3E}">
        <p14:creationId xmlns:p14="http://schemas.microsoft.com/office/powerpoint/2010/main" val="32599947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F8794-B646-4E4B-A5CF-A696DD7C13B4}"/>
              </a:ext>
            </a:extLst>
          </p:cNvPr>
          <p:cNvSpPr>
            <a:spLocks noGrp="1"/>
          </p:cNvSpPr>
          <p:nvPr>
            <p:ph type="title"/>
          </p:nvPr>
        </p:nvSpPr>
        <p:spPr>
          <a:xfrm>
            <a:off x="646111" y="225287"/>
            <a:ext cx="9404723" cy="1113183"/>
          </a:xfrm>
        </p:spPr>
        <p:txBody>
          <a:bodyPr/>
          <a:lstStyle/>
          <a:p>
            <a:pPr algn="ctr"/>
            <a:r>
              <a:rPr lang="en-US" b="1" u="sng" dirty="0"/>
              <a:t>Weaknesses</a:t>
            </a:r>
            <a:endParaRPr lang="en-US" dirty="0"/>
          </a:p>
        </p:txBody>
      </p:sp>
      <p:sp>
        <p:nvSpPr>
          <p:cNvPr id="3" name="Content Placeholder 2">
            <a:extLst>
              <a:ext uri="{FF2B5EF4-FFF2-40B4-BE49-F238E27FC236}">
                <a16:creationId xmlns:a16="http://schemas.microsoft.com/office/drawing/2014/main" id="{F69588F3-F397-42F9-93FE-05F1FF700E40}"/>
              </a:ext>
            </a:extLst>
          </p:cNvPr>
          <p:cNvSpPr>
            <a:spLocks noGrp="1"/>
          </p:cNvSpPr>
          <p:nvPr>
            <p:ph idx="1"/>
          </p:nvPr>
        </p:nvSpPr>
        <p:spPr>
          <a:xfrm>
            <a:off x="0" y="1007166"/>
            <a:ext cx="12192000" cy="5850834"/>
          </a:xfrm>
        </p:spPr>
        <p:txBody>
          <a:bodyPr>
            <a:normAutofit lnSpcReduction="10000"/>
          </a:bodyPr>
          <a:lstStyle/>
          <a:p>
            <a:pPr lvl="0" fontAlgn="base"/>
            <a:r>
              <a:rPr lang="en-US" sz="3200" b="1" i="1" dirty="0"/>
              <a:t>Lack of brand awareness:</a:t>
            </a:r>
            <a:r>
              <a:rPr lang="en-US" sz="3200" dirty="0"/>
              <a:t> OC Rider is a new product and service that’s being introduced into the transportation market, and consumers are unaware of its presence and benefits.</a:t>
            </a:r>
          </a:p>
          <a:p>
            <a:pPr lvl="1" fontAlgn="base"/>
            <a:r>
              <a:rPr lang="en-US" sz="2800" b="1" dirty="0"/>
              <a:t>Solution: </a:t>
            </a:r>
            <a:r>
              <a:rPr lang="en-US" sz="2800" dirty="0"/>
              <a:t>Intensify market promotion.</a:t>
            </a:r>
          </a:p>
          <a:p>
            <a:pPr lvl="0" fontAlgn="base"/>
            <a:r>
              <a:rPr lang="en-US" sz="3200" b="1" i="1" dirty="0"/>
              <a:t>High initial cost:</a:t>
            </a:r>
            <a:r>
              <a:rPr lang="en-US" sz="3200" dirty="0"/>
              <a:t> To build the infrastructure of our shuttle, heavy amounts of capital investments were required. This leaves the company with large amounts of debt initially, making expansion and maintenance projects more difficult.</a:t>
            </a:r>
          </a:p>
          <a:p>
            <a:pPr lvl="1" fontAlgn="base"/>
            <a:r>
              <a:rPr lang="en-US" sz="2800" b="1" dirty="0"/>
              <a:t>Solution: </a:t>
            </a:r>
            <a:r>
              <a:rPr lang="en-US" sz="2800" dirty="0"/>
              <a:t>Taking long-term loans that allow us to begin generating revenue initially, and paying debt when profit margins are higher.</a:t>
            </a:r>
          </a:p>
          <a:p>
            <a:endParaRPr lang="en-US" dirty="0"/>
          </a:p>
        </p:txBody>
      </p:sp>
    </p:spTree>
    <p:extLst>
      <p:ext uri="{BB962C8B-B14F-4D97-AF65-F5344CB8AC3E}">
        <p14:creationId xmlns:p14="http://schemas.microsoft.com/office/powerpoint/2010/main" val="24401063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AAC71-5EE5-4B7C-810E-871E3A5ED4EA}"/>
              </a:ext>
            </a:extLst>
          </p:cNvPr>
          <p:cNvSpPr>
            <a:spLocks noGrp="1"/>
          </p:cNvSpPr>
          <p:nvPr>
            <p:ph type="title"/>
          </p:nvPr>
        </p:nvSpPr>
        <p:spPr>
          <a:xfrm>
            <a:off x="646111" y="119270"/>
            <a:ext cx="9404723" cy="1086678"/>
          </a:xfrm>
        </p:spPr>
        <p:txBody>
          <a:bodyPr/>
          <a:lstStyle/>
          <a:p>
            <a:pPr algn="ctr"/>
            <a:r>
              <a:rPr lang="en-US" b="1" u="sng" dirty="0"/>
              <a:t>Opportunities</a:t>
            </a:r>
            <a:endParaRPr lang="en-US" dirty="0"/>
          </a:p>
        </p:txBody>
      </p:sp>
      <p:sp>
        <p:nvSpPr>
          <p:cNvPr id="3" name="Content Placeholder 2">
            <a:extLst>
              <a:ext uri="{FF2B5EF4-FFF2-40B4-BE49-F238E27FC236}">
                <a16:creationId xmlns:a16="http://schemas.microsoft.com/office/drawing/2014/main" id="{3B86345A-254F-455B-AA15-7A283FC29B36}"/>
              </a:ext>
            </a:extLst>
          </p:cNvPr>
          <p:cNvSpPr>
            <a:spLocks noGrp="1"/>
          </p:cNvSpPr>
          <p:nvPr>
            <p:ph idx="1"/>
          </p:nvPr>
        </p:nvSpPr>
        <p:spPr>
          <a:xfrm>
            <a:off x="0" y="834888"/>
            <a:ext cx="12192000" cy="6023112"/>
          </a:xfrm>
        </p:spPr>
        <p:txBody>
          <a:bodyPr>
            <a:normAutofit fontScale="92500" lnSpcReduction="10000"/>
          </a:bodyPr>
          <a:lstStyle/>
          <a:p>
            <a:pPr lvl="0" fontAlgn="base"/>
            <a:r>
              <a:rPr lang="en-US" sz="3600" b="1" i="1" dirty="0"/>
              <a:t>Go green initiatives:</a:t>
            </a:r>
            <a:r>
              <a:rPr lang="en-US" sz="3600" dirty="0"/>
              <a:t> With solar-powered shuttle, OC Rider is providing a sustainable and cleaner solution to transportation, an initiative towards which many consumers are directing their money by supporting “green” companies.  </a:t>
            </a:r>
          </a:p>
          <a:p>
            <a:pPr lvl="0" fontAlgn="base"/>
            <a:r>
              <a:rPr lang="en-US" sz="3600" b="1" i="1" dirty="0"/>
              <a:t>Location</a:t>
            </a:r>
            <a:r>
              <a:rPr lang="en-US" sz="3600" dirty="0"/>
              <a:t>. Our shuttle’s hubs are conveniently located in Irvine and Downtown Fullerton. The Irvine hub is located just north of Laguna Woods, a retirement community that tend to drive less and utilize public transportation more frequently. The Irvine location is also located near John Wayne Airport, providing a constant stream of potential customers on a daily basis. </a:t>
            </a:r>
          </a:p>
        </p:txBody>
      </p:sp>
    </p:spTree>
    <p:extLst>
      <p:ext uri="{BB962C8B-B14F-4D97-AF65-F5344CB8AC3E}">
        <p14:creationId xmlns:p14="http://schemas.microsoft.com/office/powerpoint/2010/main" val="168363812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47B6-9003-4C38-8B4D-E99C694D453E}"/>
              </a:ext>
            </a:extLst>
          </p:cNvPr>
          <p:cNvSpPr>
            <a:spLocks noGrp="1"/>
          </p:cNvSpPr>
          <p:nvPr>
            <p:ph type="title"/>
          </p:nvPr>
        </p:nvSpPr>
        <p:spPr>
          <a:xfrm>
            <a:off x="646111" y="265043"/>
            <a:ext cx="9404723" cy="954157"/>
          </a:xfrm>
        </p:spPr>
        <p:txBody>
          <a:bodyPr/>
          <a:lstStyle/>
          <a:p>
            <a:pPr algn="ctr"/>
            <a:r>
              <a:rPr lang="en-US" b="1" u="sng" dirty="0"/>
              <a:t>Threats</a:t>
            </a:r>
            <a:endParaRPr lang="en-US" dirty="0"/>
          </a:p>
        </p:txBody>
      </p:sp>
      <p:sp>
        <p:nvSpPr>
          <p:cNvPr id="3" name="Content Placeholder 2">
            <a:extLst>
              <a:ext uri="{FF2B5EF4-FFF2-40B4-BE49-F238E27FC236}">
                <a16:creationId xmlns:a16="http://schemas.microsoft.com/office/drawing/2014/main" id="{96FCEBAE-ACA2-4A7A-B084-F6721467E7A0}"/>
              </a:ext>
            </a:extLst>
          </p:cNvPr>
          <p:cNvSpPr>
            <a:spLocks noGrp="1"/>
          </p:cNvSpPr>
          <p:nvPr>
            <p:ph idx="1"/>
          </p:nvPr>
        </p:nvSpPr>
        <p:spPr>
          <a:xfrm>
            <a:off x="0" y="1020418"/>
            <a:ext cx="12099235" cy="4890052"/>
          </a:xfrm>
        </p:spPr>
        <p:txBody>
          <a:bodyPr>
            <a:normAutofit/>
          </a:bodyPr>
          <a:lstStyle/>
          <a:p>
            <a:pPr lvl="0" fontAlgn="base"/>
            <a:r>
              <a:rPr lang="en-US" sz="2400" b="1" i="1" dirty="0"/>
              <a:t>Heavy debt burden:</a:t>
            </a:r>
            <a:r>
              <a:rPr lang="en-US" sz="2400" dirty="0"/>
              <a:t> OC Rider is extremely debt heavy with a negative cash on hand, preventing expansion and new projects from being built. </a:t>
            </a:r>
          </a:p>
          <a:p>
            <a:pPr lvl="0" fontAlgn="base"/>
            <a:r>
              <a:rPr lang="en-US" sz="2400" b="1" i="1" dirty="0"/>
              <a:t>Government regulation:</a:t>
            </a:r>
            <a:r>
              <a:rPr lang="en-US" sz="2400" i="1" dirty="0"/>
              <a:t> </a:t>
            </a:r>
            <a:r>
              <a:rPr lang="en-US" sz="2400" dirty="0"/>
              <a:t>OC Rider is extremely debt heavy with no cash to lobby for beneficial government programs hence very little to no influence over policy.</a:t>
            </a:r>
          </a:p>
          <a:p>
            <a:r>
              <a:rPr lang="en-US" sz="2400" b="1" i="1" dirty="0"/>
              <a:t>Innovation and Expansion:</a:t>
            </a:r>
            <a:r>
              <a:rPr lang="en-US" sz="2400" i="1" dirty="0"/>
              <a:t> </a:t>
            </a:r>
            <a:r>
              <a:rPr lang="en-US" sz="2400" dirty="0"/>
              <a:t> As solar power becomes more popular, so does the competition within the industry. This subjects our company to potentially lose out on future developments in efficiency advancements in solar energy, as our shuttle was built with a long-term plan to utilize our current infrastructure. </a:t>
            </a:r>
          </a:p>
        </p:txBody>
      </p:sp>
      <p:pic>
        <p:nvPicPr>
          <p:cNvPr id="4" name="Picture 3">
            <a:extLst>
              <a:ext uri="{FF2B5EF4-FFF2-40B4-BE49-F238E27FC236}">
                <a16:creationId xmlns:a16="http://schemas.microsoft.com/office/drawing/2014/main" id="{3AA72EE2-E2C2-458E-B016-5106D7262E4D}"/>
              </a:ext>
            </a:extLst>
          </p:cNvPr>
          <p:cNvPicPr>
            <a:picLocks noChangeAspect="1"/>
          </p:cNvPicPr>
          <p:nvPr/>
        </p:nvPicPr>
        <p:blipFill>
          <a:blip r:embed="rId2"/>
          <a:stretch>
            <a:fillRect/>
          </a:stretch>
        </p:blipFill>
        <p:spPr>
          <a:xfrm>
            <a:off x="119271" y="4996070"/>
            <a:ext cx="4850294" cy="1861930"/>
          </a:xfrm>
          <a:prstGeom prst="rect">
            <a:avLst/>
          </a:prstGeom>
        </p:spPr>
      </p:pic>
      <p:pic>
        <p:nvPicPr>
          <p:cNvPr id="5" name="Picture 4">
            <a:extLst>
              <a:ext uri="{FF2B5EF4-FFF2-40B4-BE49-F238E27FC236}">
                <a16:creationId xmlns:a16="http://schemas.microsoft.com/office/drawing/2014/main" id="{A7F5E86D-1BA9-432D-B6E4-69F22AD00973}"/>
              </a:ext>
            </a:extLst>
          </p:cNvPr>
          <p:cNvPicPr>
            <a:picLocks noChangeAspect="1"/>
          </p:cNvPicPr>
          <p:nvPr/>
        </p:nvPicPr>
        <p:blipFill>
          <a:blip r:embed="rId3"/>
          <a:stretch>
            <a:fillRect/>
          </a:stretch>
        </p:blipFill>
        <p:spPr>
          <a:xfrm>
            <a:off x="4969565" y="4810125"/>
            <a:ext cx="4704522" cy="2047875"/>
          </a:xfrm>
          <a:prstGeom prst="rect">
            <a:avLst/>
          </a:prstGeom>
        </p:spPr>
      </p:pic>
    </p:spTree>
    <p:extLst>
      <p:ext uri="{BB962C8B-B14F-4D97-AF65-F5344CB8AC3E}">
        <p14:creationId xmlns:p14="http://schemas.microsoft.com/office/powerpoint/2010/main" val="3461222957"/>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8DC7-64D6-4AAD-B909-815BBD444FF9}"/>
              </a:ext>
            </a:extLst>
          </p:cNvPr>
          <p:cNvSpPr>
            <a:spLocks noGrp="1"/>
          </p:cNvSpPr>
          <p:nvPr>
            <p:ph type="title"/>
          </p:nvPr>
        </p:nvSpPr>
        <p:spPr>
          <a:xfrm>
            <a:off x="646111" y="92766"/>
            <a:ext cx="9404723" cy="1166192"/>
          </a:xfrm>
        </p:spPr>
        <p:txBody>
          <a:bodyPr/>
          <a:lstStyle/>
          <a:p>
            <a:pPr algn="ctr"/>
            <a:r>
              <a:rPr lang="en-US" b="1" dirty="0"/>
              <a:t>COMPETITION</a:t>
            </a:r>
            <a:endParaRPr lang="en-US" dirty="0"/>
          </a:p>
        </p:txBody>
      </p:sp>
      <p:sp>
        <p:nvSpPr>
          <p:cNvPr id="3" name="Content Placeholder 2">
            <a:extLst>
              <a:ext uri="{FF2B5EF4-FFF2-40B4-BE49-F238E27FC236}">
                <a16:creationId xmlns:a16="http://schemas.microsoft.com/office/drawing/2014/main" id="{23504715-7712-4B51-83AD-6D9B4BA23F50}"/>
              </a:ext>
            </a:extLst>
          </p:cNvPr>
          <p:cNvSpPr>
            <a:spLocks noGrp="1"/>
          </p:cNvSpPr>
          <p:nvPr>
            <p:ph idx="1"/>
          </p:nvPr>
        </p:nvSpPr>
        <p:spPr>
          <a:xfrm>
            <a:off x="0" y="954157"/>
            <a:ext cx="12192000" cy="5903843"/>
          </a:xfrm>
        </p:spPr>
        <p:txBody>
          <a:bodyPr>
            <a:normAutofit lnSpcReduction="10000"/>
          </a:bodyPr>
          <a:lstStyle/>
          <a:p>
            <a:r>
              <a:rPr lang="en-US" sz="4000" dirty="0"/>
              <a:t>Competition stems from the specialty of making life easier without having to maintain vehicle expenses. </a:t>
            </a:r>
          </a:p>
          <a:p>
            <a:r>
              <a:rPr lang="en-US" sz="4000" dirty="0"/>
              <a:t>Our key competitors are:</a:t>
            </a:r>
          </a:p>
          <a:p>
            <a:pPr lvl="1" fontAlgn="base"/>
            <a:r>
              <a:rPr lang="en-US" sz="3600" b="1" dirty="0"/>
              <a:t>Freeways:</a:t>
            </a:r>
            <a:r>
              <a:rPr lang="en-US" sz="3600" dirty="0"/>
              <a:t> Expansion of freeways.</a:t>
            </a:r>
          </a:p>
          <a:p>
            <a:pPr lvl="1" fontAlgn="base"/>
            <a:r>
              <a:rPr lang="en-US" sz="3600" b="1" dirty="0"/>
              <a:t>Local Taxi Drivers: </a:t>
            </a:r>
            <a:r>
              <a:rPr lang="en-US" sz="3600" dirty="0"/>
              <a:t>Solving traffic.</a:t>
            </a:r>
          </a:p>
          <a:p>
            <a:pPr lvl="1" fontAlgn="base"/>
            <a:r>
              <a:rPr lang="en-US" sz="3600" b="1" dirty="0"/>
              <a:t>Lyft</a:t>
            </a:r>
            <a:r>
              <a:rPr lang="en-US" sz="3600" dirty="0"/>
              <a:t>: Convenient, low-cost, and easily accessible.</a:t>
            </a:r>
          </a:p>
          <a:p>
            <a:pPr lvl="1"/>
            <a:r>
              <a:rPr lang="en-US" sz="3600" b="1" dirty="0"/>
              <a:t>Uber: </a:t>
            </a:r>
            <a:r>
              <a:rPr lang="en-US" sz="3600" dirty="0"/>
              <a:t>High-end luxury, cost-efficient, customer loyalty, and easily available.</a:t>
            </a:r>
          </a:p>
        </p:txBody>
      </p:sp>
    </p:spTree>
    <p:extLst>
      <p:ext uri="{BB962C8B-B14F-4D97-AF65-F5344CB8AC3E}">
        <p14:creationId xmlns:p14="http://schemas.microsoft.com/office/powerpoint/2010/main" val="212454427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C050-A7CE-47C0-8598-9D885361FAC2}"/>
              </a:ext>
            </a:extLst>
          </p:cNvPr>
          <p:cNvSpPr>
            <a:spLocks noGrp="1"/>
          </p:cNvSpPr>
          <p:nvPr>
            <p:ph type="title"/>
          </p:nvPr>
        </p:nvSpPr>
        <p:spPr>
          <a:xfrm>
            <a:off x="646111" y="198783"/>
            <a:ext cx="9404723" cy="901147"/>
          </a:xfrm>
        </p:spPr>
        <p:txBody>
          <a:bodyPr/>
          <a:lstStyle/>
          <a:p>
            <a:pPr algn="ctr"/>
            <a:r>
              <a:rPr lang="en-US" b="1" dirty="0"/>
              <a:t>PRODUCT OFFERING</a:t>
            </a:r>
            <a:endParaRPr lang="en-US" dirty="0"/>
          </a:p>
        </p:txBody>
      </p:sp>
      <p:sp>
        <p:nvSpPr>
          <p:cNvPr id="3" name="Content Placeholder 2">
            <a:extLst>
              <a:ext uri="{FF2B5EF4-FFF2-40B4-BE49-F238E27FC236}">
                <a16:creationId xmlns:a16="http://schemas.microsoft.com/office/drawing/2014/main" id="{C9E22087-72E9-44BA-B93E-88BFC2E8E943}"/>
              </a:ext>
            </a:extLst>
          </p:cNvPr>
          <p:cNvSpPr>
            <a:spLocks noGrp="1"/>
          </p:cNvSpPr>
          <p:nvPr>
            <p:ph idx="1"/>
          </p:nvPr>
        </p:nvSpPr>
        <p:spPr>
          <a:xfrm>
            <a:off x="0" y="940904"/>
            <a:ext cx="12032974" cy="5917096"/>
          </a:xfrm>
        </p:spPr>
        <p:txBody>
          <a:bodyPr>
            <a:normAutofit fontScale="92500" lnSpcReduction="10000"/>
          </a:bodyPr>
          <a:lstStyle/>
          <a:p>
            <a:pPr lvl="0" fontAlgn="base"/>
            <a:endParaRPr lang="en-US" dirty="0"/>
          </a:p>
          <a:p>
            <a:pPr lvl="0" fontAlgn="base"/>
            <a:r>
              <a:rPr lang="en-US" sz="3200" dirty="0"/>
              <a:t>OC Rider offers the following exquisite features Loyalty Program.</a:t>
            </a:r>
          </a:p>
          <a:p>
            <a:pPr lvl="1" fontAlgn="base"/>
            <a:r>
              <a:rPr lang="en-US" sz="2800" dirty="0"/>
              <a:t>Tracking on the Map.</a:t>
            </a:r>
          </a:p>
          <a:p>
            <a:pPr lvl="1" fontAlgn="base"/>
            <a:r>
              <a:rPr lang="en-US" sz="2800" dirty="0"/>
              <a:t>Easy, simple, user-friendly app.  </a:t>
            </a:r>
          </a:p>
          <a:p>
            <a:pPr lvl="1" fontAlgn="base"/>
            <a:r>
              <a:rPr lang="en-US" sz="2800" dirty="0"/>
              <a:t>No need of a California Driver’s License/Insurance.</a:t>
            </a:r>
          </a:p>
          <a:p>
            <a:pPr lvl="1" fontAlgn="base"/>
            <a:r>
              <a:rPr lang="en-US" sz="2800" dirty="0"/>
              <a:t>Low-Price Leader with exceptional promotions.</a:t>
            </a:r>
          </a:p>
          <a:p>
            <a:pPr lvl="1" fontAlgn="base"/>
            <a:r>
              <a:rPr lang="en-US" sz="2800" dirty="0"/>
              <a:t>Transport to multiple locations on a timely manner.</a:t>
            </a:r>
          </a:p>
          <a:p>
            <a:pPr lvl="1" fontAlgn="base"/>
            <a:r>
              <a:rPr lang="en-US" sz="2800" dirty="0"/>
              <a:t>Enjoyable settings, flavorful seasonings, and crisp air breeze.</a:t>
            </a:r>
          </a:p>
          <a:p>
            <a:pPr lvl="1" fontAlgn="base"/>
            <a:r>
              <a:rPr lang="en-US" sz="2800" dirty="0"/>
              <a:t>Only three clicks to request an OC Rider.</a:t>
            </a:r>
          </a:p>
          <a:p>
            <a:pPr lvl="1" fontAlgn="base"/>
            <a:r>
              <a:rPr lang="en-US" sz="2800" dirty="0"/>
              <a:t>Zero second payment option.</a:t>
            </a:r>
          </a:p>
          <a:p>
            <a:pPr lvl="1" fontAlgn="base"/>
            <a:r>
              <a:rPr lang="en-US" sz="2800" dirty="0"/>
              <a:t>Service areas and hours.</a:t>
            </a:r>
          </a:p>
          <a:p>
            <a:pPr marL="0" indent="0">
              <a:buNone/>
            </a:pPr>
            <a:endParaRPr lang="en-US" dirty="0"/>
          </a:p>
        </p:txBody>
      </p:sp>
    </p:spTree>
    <p:extLst>
      <p:ext uri="{BB962C8B-B14F-4D97-AF65-F5344CB8AC3E}">
        <p14:creationId xmlns:p14="http://schemas.microsoft.com/office/powerpoint/2010/main" val="942578264"/>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CF06-3D6E-4FAB-9FE2-A78DAB3F1330}"/>
              </a:ext>
            </a:extLst>
          </p:cNvPr>
          <p:cNvSpPr>
            <a:spLocks noGrp="1"/>
          </p:cNvSpPr>
          <p:nvPr>
            <p:ph type="title"/>
          </p:nvPr>
        </p:nvSpPr>
        <p:spPr>
          <a:xfrm>
            <a:off x="646111" y="198783"/>
            <a:ext cx="9404723" cy="1007165"/>
          </a:xfrm>
        </p:spPr>
        <p:txBody>
          <a:bodyPr/>
          <a:lstStyle/>
          <a:p>
            <a:pPr algn="ctr"/>
            <a:r>
              <a:rPr lang="en-US" b="1" dirty="0"/>
              <a:t>DISTRIBUTION</a:t>
            </a:r>
            <a:endParaRPr lang="en-US" dirty="0"/>
          </a:p>
        </p:txBody>
      </p:sp>
      <p:sp>
        <p:nvSpPr>
          <p:cNvPr id="3" name="Content Placeholder 2">
            <a:extLst>
              <a:ext uri="{FF2B5EF4-FFF2-40B4-BE49-F238E27FC236}">
                <a16:creationId xmlns:a16="http://schemas.microsoft.com/office/drawing/2014/main" id="{27A6E786-D4EE-4079-AA26-160D5710EBB1}"/>
              </a:ext>
            </a:extLst>
          </p:cNvPr>
          <p:cNvSpPr>
            <a:spLocks noGrp="1"/>
          </p:cNvSpPr>
          <p:nvPr>
            <p:ph idx="1"/>
          </p:nvPr>
        </p:nvSpPr>
        <p:spPr>
          <a:xfrm>
            <a:off x="0" y="1060174"/>
            <a:ext cx="12099235" cy="5797826"/>
          </a:xfrm>
        </p:spPr>
        <p:txBody>
          <a:bodyPr>
            <a:normAutofit fontScale="92500"/>
          </a:bodyPr>
          <a:lstStyle/>
          <a:p>
            <a:r>
              <a:rPr lang="en-US" sz="2800" dirty="0"/>
              <a:t>We plan to operate OC Rider in a few populated spots:</a:t>
            </a:r>
          </a:p>
          <a:p>
            <a:pPr lvl="0" fontAlgn="base"/>
            <a:r>
              <a:rPr lang="en-US" sz="2800" b="1" dirty="0"/>
              <a:t>Irvine Spectrum - CSUF Irvine Campus:</a:t>
            </a:r>
            <a:r>
              <a:rPr lang="en-US" sz="2800" dirty="0"/>
              <a:t> This gives students attending the CSUF Irvine Campus to ride the OC Rider at a discounted student price. </a:t>
            </a:r>
          </a:p>
          <a:p>
            <a:pPr lvl="0" fontAlgn="base"/>
            <a:r>
              <a:rPr lang="en-US" sz="2800" b="1" dirty="0"/>
              <a:t>CSUF - Fullerton Campus.</a:t>
            </a:r>
            <a:r>
              <a:rPr lang="en-US" sz="2800" dirty="0"/>
              <a:t> This allows students living in campus neighboring areas to easily commute to CSUF at a discounted rate.</a:t>
            </a:r>
          </a:p>
          <a:p>
            <a:pPr lvl="0" fontAlgn="base"/>
            <a:r>
              <a:rPr lang="en-US" sz="2800" b="1" dirty="0"/>
              <a:t>John Wayne Airport.</a:t>
            </a:r>
            <a:r>
              <a:rPr lang="en-US" sz="2800" dirty="0"/>
              <a:t> This serves the people travelling to and from John Wayne Airport to neighboring cities. </a:t>
            </a:r>
          </a:p>
          <a:p>
            <a:pPr lvl="0" fontAlgn="base"/>
            <a:r>
              <a:rPr lang="en-US" sz="2800" b="1" dirty="0"/>
              <a:t>Laguna Beach - San Clemente.</a:t>
            </a:r>
            <a:r>
              <a:rPr lang="en-US" sz="2800" dirty="0"/>
              <a:t> Targets visitors looking to explore the neighboring towns without the stress of traffic.</a:t>
            </a:r>
          </a:p>
          <a:p>
            <a:r>
              <a:rPr lang="en-US" sz="2800" b="1" dirty="0"/>
              <a:t>Newport - Costa Mesa.</a:t>
            </a:r>
            <a:r>
              <a:rPr lang="en-US" sz="2800" dirty="0"/>
              <a:t> Targets tourists looking for an easy transportation service, or business people looking for an easier way to commute to work without the stress of traffic.</a:t>
            </a:r>
          </a:p>
        </p:txBody>
      </p:sp>
    </p:spTree>
    <p:extLst>
      <p:ext uri="{BB962C8B-B14F-4D97-AF65-F5344CB8AC3E}">
        <p14:creationId xmlns:p14="http://schemas.microsoft.com/office/powerpoint/2010/main" val="14189325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89A3-86AC-4F16-8EA6-69DE980CA469}"/>
              </a:ext>
            </a:extLst>
          </p:cNvPr>
          <p:cNvSpPr>
            <a:spLocks noGrp="1"/>
          </p:cNvSpPr>
          <p:nvPr>
            <p:ph type="title"/>
          </p:nvPr>
        </p:nvSpPr>
        <p:spPr>
          <a:xfrm>
            <a:off x="646111" y="198783"/>
            <a:ext cx="9404723" cy="1205947"/>
          </a:xfrm>
        </p:spPr>
        <p:txBody>
          <a:bodyPr>
            <a:normAutofit fontScale="90000"/>
          </a:bodyPr>
          <a:lstStyle/>
          <a:p>
            <a:pPr algn="ctr"/>
            <a:r>
              <a:rPr lang="en-US" b="1" dirty="0"/>
              <a:t>Marketing Strategy: </a:t>
            </a:r>
            <a:br>
              <a:rPr lang="en-US" b="1" dirty="0"/>
            </a:br>
            <a:r>
              <a:rPr lang="en-US" b="1" dirty="0"/>
              <a:t>Objectives.</a:t>
            </a:r>
            <a:br>
              <a:rPr lang="en-US" dirty="0"/>
            </a:br>
            <a:endParaRPr lang="en-US" dirty="0"/>
          </a:p>
        </p:txBody>
      </p:sp>
      <p:sp>
        <p:nvSpPr>
          <p:cNvPr id="3" name="Content Placeholder 2">
            <a:extLst>
              <a:ext uri="{FF2B5EF4-FFF2-40B4-BE49-F238E27FC236}">
                <a16:creationId xmlns:a16="http://schemas.microsoft.com/office/drawing/2014/main" id="{3C0B19DC-2974-460F-8ABB-8C6A13FC19D1}"/>
              </a:ext>
            </a:extLst>
          </p:cNvPr>
          <p:cNvSpPr>
            <a:spLocks noGrp="1"/>
          </p:cNvSpPr>
          <p:nvPr>
            <p:ph idx="1"/>
          </p:nvPr>
        </p:nvSpPr>
        <p:spPr>
          <a:xfrm>
            <a:off x="106018" y="1537252"/>
            <a:ext cx="11953460" cy="5168348"/>
          </a:xfrm>
        </p:spPr>
        <p:txBody>
          <a:bodyPr>
            <a:normAutofit fontScale="92500" lnSpcReduction="20000"/>
          </a:bodyPr>
          <a:lstStyle/>
          <a:p>
            <a:pPr lvl="0" fontAlgn="base"/>
            <a:r>
              <a:rPr lang="en-US" sz="3600" b="1" dirty="0"/>
              <a:t>First Year Objectives:</a:t>
            </a:r>
            <a:r>
              <a:rPr lang="en-US" sz="3600" dirty="0"/>
              <a:t> To acquire 5 percent of the market share through commuters in between Fullerton and Irvine. </a:t>
            </a:r>
          </a:p>
          <a:p>
            <a:pPr lvl="1" fontAlgn="base"/>
            <a:r>
              <a:rPr lang="en-US" sz="3200" dirty="0"/>
              <a:t>To realize $75,000 in sales of OC Rider passes via our user-friendly app.</a:t>
            </a:r>
          </a:p>
          <a:p>
            <a:pPr lvl="0" fontAlgn="base"/>
            <a:r>
              <a:rPr lang="en-US" sz="3600" b="1" dirty="0"/>
              <a:t>Second-year Objectives:</a:t>
            </a:r>
            <a:r>
              <a:rPr lang="en-US" sz="3600" dirty="0"/>
              <a:t> To triple our market share by changing our buses from having a live driver to autonomously driven fitting 8 passengers per bus. </a:t>
            </a:r>
          </a:p>
          <a:p>
            <a:pPr lvl="1" fontAlgn="base"/>
            <a:r>
              <a:rPr lang="en-US" sz="3200" dirty="0"/>
              <a:t>To double the number of stations for riders along the Irvine-Fullerton route with a clientele of subscriptions for OC to 150,000 satisfied commuters. </a:t>
            </a:r>
          </a:p>
        </p:txBody>
      </p:sp>
    </p:spTree>
    <p:extLst>
      <p:ext uri="{BB962C8B-B14F-4D97-AF65-F5344CB8AC3E}">
        <p14:creationId xmlns:p14="http://schemas.microsoft.com/office/powerpoint/2010/main" val="213408065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FB95-A24E-4369-B324-80B394AAC4A8}"/>
              </a:ext>
            </a:extLst>
          </p:cNvPr>
          <p:cNvSpPr>
            <a:spLocks noGrp="1"/>
          </p:cNvSpPr>
          <p:nvPr>
            <p:ph type="title"/>
          </p:nvPr>
        </p:nvSpPr>
        <p:spPr>
          <a:xfrm>
            <a:off x="646111" y="145774"/>
            <a:ext cx="9404723" cy="980661"/>
          </a:xfrm>
        </p:spPr>
        <p:txBody>
          <a:bodyPr/>
          <a:lstStyle/>
          <a:p>
            <a:pPr algn="ctr"/>
            <a:r>
              <a:rPr lang="en-US" b="1" dirty="0"/>
              <a:t>TARGET MARKETS</a:t>
            </a:r>
            <a:endParaRPr lang="en-US" dirty="0"/>
          </a:p>
        </p:txBody>
      </p:sp>
      <p:sp>
        <p:nvSpPr>
          <p:cNvPr id="3" name="Content Placeholder 2">
            <a:extLst>
              <a:ext uri="{FF2B5EF4-FFF2-40B4-BE49-F238E27FC236}">
                <a16:creationId xmlns:a16="http://schemas.microsoft.com/office/drawing/2014/main" id="{EA1E9E49-1AA9-4779-9D17-403BDD534F38}"/>
              </a:ext>
            </a:extLst>
          </p:cNvPr>
          <p:cNvSpPr>
            <a:spLocks noGrp="1"/>
          </p:cNvSpPr>
          <p:nvPr>
            <p:ph idx="1"/>
          </p:nvPr>
        </p:nvSpPr>
        <p:spPr>
          <a:xfrm>
            <a:off x="145774" y="993914"/>
            <a:ext cx="11900452" cy="5711686"/>
          </a:xfrm>
        </p:spPr>
        <p:txBody>
          <a:bodyPr>
            <a:normAutofit fontScale="92500" lnSpcReduction="10000"/>
          </a:bodyPr>
          <a:lstStyle/>
          <a:p>
            <a:r>
              <a:rPr lang="en-US" sz="2800" dirty="0"/>
              <a:t>OC Rider’s marketing strategy will primarily target the Millennials, who are the largest demographic that are beginning to spend their money on “green” goods and services that align with their values, specifically preserving the environment, which OC Rider provides via solar powered trolleys. </a:t>
            </a:r>
          </a:p>
          <a:p>
            <a:r>
              <a:rPr lang="en-US" sz="2800" dirty="0"/>
              <a:t>Our secondary target market includes consumers that use public transportation, especially the elderly community just south of our main station, Laguna Woods, and are looking to find a more comfortable and convenient means of transportation.</a:t>
            </a:r>
          </a:p>
          <a:p>
            <a:r>
              <a:rPr lang="en-US" sz="2800" dirty="0"/>
              <a:t>Our primary business target will include California State University, Fullerton students who benefit from our service.</a:t>
            </a:r>
          </a:p>
          <a:p>
            <a:r>
              <a:rPr lang="en-US" sz="2800" dirty="0"/>
              <a:t>Our secondary business target is John Wayne Airport, located just minutes from the main hub of OC Rider, targeting travelers looking for transportation to hotels and businesses in the surrounding area.</a:t>
            </a:r>
          </a:p>
          <a:p>
            <a:endParaRPr lang="en-US" dirty="0"/>
          </a:p>
        </p:txBody>
      </p:sp>
    </p:spTree>
    <p:extLst>
      <p:ext uri="{BB962C8B-B14F-4D97-AF65-F5344CB8AC3E}">
        <p14:creationId xmlns:p14="http://schemas.microsoft.com/office/powerpoint/2010/main" val="1129270104"/>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585BB-3304-44D6-9874-9A9CD885C105}"/>
              </a:ext>
            </a:extLst>
          </p:cNvPr>
          <p:cNvSpPr>
            <a:spLocks noGrp="1"/>
          </p:cNvSpPr>
          <p:nvPr>
            <p:ph type="title"/>
          </p:nvPr>
        </p:nvSpPr>
        <p:spPr>
          <a:xfrm>
            <a:off x="646111" y="212036"/>
            <a:ext cx="9404723" cy="940904"/>
          </a:xfrm>
        </p:spPr>
        <p:txBody>
          <a:bodyPr/>
          <a:lstStyle/>
          <a:p>
            <a:pPr algn="ctr"/>
            <a:r>
              <a:rPr lang="en-US" b="1" dirty="0"/>
              <a:t>POSITIONING</a:t>
            </a:r>
            <a:endParaRPr lang="en-US" dirty="0"/>
          </a:p>
        </p:txBody>
      </p:sp>
      <p:sp>
        <p:nvSpPr>
          <p:cNvPr id="3" name="Content Placeholder 2">
            <a:extLst>
              <a:ext uri="{FF2B5EF4-FFF2-40B4-BE49-F238E27FC236}">
                <a16:creationId xmlns:a16="http://schemas.microsoft.com/office/drawing/2014/main" id="{6A0DC117-6074-49B5-9897-1D9FC98296E3}"/>
              </a:ext>
            </a:extLst>
          </p:cNvPr>
          <p:cNvSpPr>
            <a:spLocks noGrp="1"/>
          </p:cNvSpPr>
          <p:nvPr>
            <p:ph idx="1"/>
          </p:nvPr>
        </p:nvSpPr>
        <p:spPr>
          <a:xfrm>
            <a:off x="106018" y="980661"/>
            <a:ext cx="10363199" cy="5658677"/>
          </a:xfrm>
        </p:spPr>
        <p:txBody>
          <a:bodyPr>
            <a:normAutofit fontScale="92500"/>
          </a:bodyPr>
          <a:lstStyle/>
          <a:p>
            <a:r>
              <a:rPr lang="en-US" sz="4000" dirty="0"/>
              <a:t>The OC Rider is an eco-friendly, run solely on solar energy bus. This factor will differentiate the OC Rider from any other transportation in South Orange County. </a:t>
            </a:r>
          </a:p>
          <a:p>
            <a:r>
              <a:rPr lang="en-US" sz="4000" dirty="0"/>
              <a:t>The OC Rider pass will also include an interactive mobile app, allowing riders to follow their specific route and ensuring riders will have accurate and optional routes, who to pick up, and arrival times</a:t>
            </a:r>
          </a:p>
        </p:txBody>
      </p:sp>
    </p:spTree>
    <p:extLst>
      <p:ext uri="{BB962C8B-B14F-4D97-AF65-F5344CB8AC3E}">
        <p14:creationId xmlns:p14="http://schemas.microsoft.com/office/powerpoint/2010/main" val="104171030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D0031-07F6-4D72-AE87-D45741FDF367}"/>
              </a:ext>
            </a:extLst>
          </p:cNvPr>
          <p:cNvSpPr>
            <a:spLocks noGrp="1"/>
          </p:cNvSpPr>
          <p:nvPr>
            <p:ph type="title"/>
          </p:nvPr>
        </p:nvSpPr>
        <p:spPr>
          <a:xfrm>
            <a:off x="646111" y="172278"/>
            <a:ext cx="9404723" cy="1073426"/>
          </a:xfrm>
        </p:spPr>
        <p:txBody>
          <a:bodyPr/>
          <a:lstStyle/>
          <a:p>
            <a:pPr algn="ctr"/>
            <a:r>
              <a:rPr lang="en-US" dirty="0"/>
              <a:t>PRODUCT PROMOTION STRATEGIES</a:t>
            </a:r>
          </a:p>
        </p:txBody>
      </p:sp>
      <p:sp>
        <p:nvSpPr>
          <p:cNvPr id="3" name="Content Placeholder 2">
            <a:extLst>
              <a:ext uri="{FF2B5EF4-FFF2-40B4-BE49-F238E27FC236}">
                <a16:creationId xmlns:a16="http://schemas.microsoft.com/office/drawing/2014/main" id="{8BFB2D66-DF54-4D9D-B798-7745964227DD}"/>
              </a:ext>
            </a:extLst>
          </p:cNvPr>
          <p:cNvSpPr>
            <a:spLocks noGrp="1"/>
          </p:cNvSpPr>
          <p:nvPr>
            <p:ph idx="1"/>
          </p:nvPr>
        </p:nvSpPr>
        <p:spPr>
          <a:xfrm>
            <a:off x="0" y="1245704"/>
            <a:ext cx="12191999" cy="5612296"/>
          </a:xfrm>
        </p:spPr>
        <p:txBody>
          <a:bodyPr>
            <a:normAutofit lnSpcReduction="10000"/>
          </a:bodyPr>
          <a:lstStyle/>
          <a:p>
            <a:r>
              <a:rPr lang="en-US" sz="2800" b="1" dirty="0"/>
              <a:t>Product + rationale: </a:t>
            </a:r>
            <a:r>
              <a:rPr lang="en-US" sz="2800" dirty="0"/>
              <a:t>The electric trolley will be available on the interactive “OC Rider” mobile app through which clients will be able to track the location of the trolley in real time and to make payments.</a:t>
            </a:r>
          </a:p>
          <a:p>
            <a:r>
              <a:rPr lang="en-US" sz="2800" b="1" dirty="0"/>
              <a:t>Pricing + rationale: </a:t>
            </a:r>
            <a:r>
              <a:rPr lang="en-US" sz="2800" dirty="0"/>
              <a:t>The company “OC Rider” will be introduced as an eco-friendly company starting with two packages for all customers. </a:t>
            </a:r>
          </a:p>
          <a:p>
            <a:pPr lvl="1"/>
            <a:r>
              <a:rPr lang="en-US" sz="2400" dirty="0"/>
              <a:t>The first package introduced is a yearly membership to “OC Rider” with unlimited rides for a total of $180 dollars. The second package will consist of rides on the go through accessing our “Go Rider App” with a one time cost of $15 dollars each way.  </a:t>
            </a:r>
          </a:p>
          <a:p>
            <a:pPr lvl="1"/>
            <a:r>
              <a:rPr lang="en-US" sz="2400" dirty="0"/>
              <a:t>When we expand the product line by launching a fully equipped electric bus with a non-live driver our pricing will change to a yearly membership for $360 dollars and one time cost of $30 dollars.</a:t>
            </a:r>
          </a:p>
          <a:p>
            <a:endParaRPr lang="en-US" dirty="0"/>
          </a:p>
        </p:txBody>
      </p:sp>
    </p:spTree>
    <p:extLst>
      <p:ext uri="{BB962C8B-B14F-4D97-AF65-F5344CB8AC3E}">
        <p14:creationId xmlns:p14="http://schemas.microsoft.com/office/powerpoint/2010/main" val="21981322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35CF-40C7-4ACF-971F-0C3A0EA02D57}"/>
              </a:ext>
            </a:extLst>
          </p:cNvPr>
          <p:cNvSpPr>
            <a:spLocks noGrp="1"/>
          </p:cNvSpPr>
          <p:nvPr>
            <p:ph type="title"/>
          </p:nvPr>
        </p:nvSpPr>
        <p:spPr>
          <a:xfrm>
            <a:off x="646111" y="145774"/>
            <a:ext cx="9404723" cy="940904"/>
          </a:xfrm>
        </p:spPr>
        <p:txBody>
          <a:bodyPr/>
          <a:lstStyle/>
          <a:p>
            <a:pPr algn="ctr"/>
            <a:r>
              <a:rPr lang="en-US" dirty="0"/>
              <a:t>PRODUCT PROMOTION STRATEGIES</a:t>
            </a:r>
          </a:p>
        </p:txBody>
      </p:sp>
      <p:sp>
        <p:nvSpPr>
          <p:cNvPr id="3" name="Content Placeholder 2">
            <a:extLst>
              <a:ext uri="{FF2B5EF4-FFF2-40B4-BE49-F238E27FC236}">
                <a16:creationId xmlns:a16="http://schemas.microsoft.com/office/drawing/2014/main" id="{E70AF6F4-55E1-47D0-A55B-7CB31A76340D}"/>
              </a:ext>
            </a:extLst>
          </p:cNvPr>
          <p:cNvSpPr>
            <a:spLocks noGrp="1"/>
          </p:cNvSpPr>
          <p:nvPr>
            <p:ph idx="1"/>
          </p:nvPr>
        </p:nvSpPr>
        <p:spPr>
          <a:xfrm>
            <a:off x="0" y="848140"/>
            <a:ext cx="12019722" cy="6009860"/>
          </a:xfrm>
        </p:spPr>
        <p:txBody>
          <a:bodyPr>
            <a:normAutofit/>
          </a:bodyPr>
          <a:lstStyle/>
          <a:p>
            <a:r>
              <a:rPr lang="en-US" sz="2400" b="1" dirty="0"/>
              <a:t>Distribution + rationale: </a:t>
            </a:r>
            <a:r>
              <a:rPr lang="en-US" sz="2400" dirty="0"/>
              <a:t>Since the electric trolley operates on a fixed line, it will be available at the designated station along the railway of the trolley.</a:t>
            </a:r>
          </a:p>
          <a:p>
            <a:pPr lvl="1"/>
            <a:r>
              <a:rPr lang="en-US" sz="2000" dirty="0"/>
              <a:t> The designated location will be limited because of the need to save time. As such, the designated station will be located in areas with sufficient numbers of commuters that will enable the trolley to operate profitably. </a:t>
            </a:r>
          </a:p>
          <a:p>
            <a:pPr lvl="1"/>
            <a:r>
              <a:rPr lang="en-US" sz="2000" dirty="0"/>
              <a:t>The main perk of riding with OC Rider over other local transportation services (such as public busses) will be the use of the App that will feature a customer loyalty program where riders can save money the more often they ride with OC Rider.</a:t>
            </a:r>
          </a:p>
        </p:txBody>
      </p:sp>
      <p:pic>
        <p:nvPicPr>
          <p:cNvPr id="4" name="Picture 3">
            <a:extLst>
              <a:ext uri="{FF2B5EF4-FFF2-40B4-BE49-F238E27FC236}">
                <a16:creationId xmlns:a16="http://schemas.microsoft.com/office/drawing/2014/main" id="{71765DBE-0212-4A5E-8A4D-A35714476BD2}"/>
              </a:ext>
            </a:extLst>
          </p:cNvPr>
          <p:cNvPicPr>
            <a:picLocks noChangeAspect="1"/>
          </p:cNvPicPr>
          <p:nvPr/>
        </p:nvPicPr>
        <p:blipFill>
          <a:blip r:embed="rId2"/>
          <a:stretch>
            <a:fillRect/>
          </a:stretch>
        </p:blipFill>
        <p:spPr>
          <a:xfrm>
            <a:off x="0" y="3790122"/>
            <a:ext cx="6751982" cy="3067877"/>
          </a:xfrm>
          <a:prstGeom prst="rect">
            <a:avLst/>
          </a:prstGeom>
        </p:spPr>
      </p:pic>
      <p:pic>
        <p:nvPicPr>
          <p:cNvPr id="5" name="Picture 4">
            <a:extLst>
              <a:ext uri="{FF2B5EF4-FFF2-40B4-BE49-F238E27FC236}">
                <a16:creationId xmlns:a16="http://schemas.microsoft.com/office/drawing/2014/main" id="{85814CDC-B205-4B3C-B4C4-9FA42954F08A}"/>
              </a:ext>
            </a:extLst>
          </p:cNvPr>
          <p:cNvPicPr>
            <a:picLocks noChangeAspect="1"/>
          </p:cNvPicPr>
          <p:nvPr/>
        </p:nvPicPr>
        <p:blipFill>
          <a:blip r:embed="rId3"/>
          <a:stretch>
            <a:fillRect/>
          </a:stretch>
        </p:blipFill>
        <p:spPr>
          <a:xfrm>
            <a:off x="6751982" y="3790122"/>
            <a:ext cx="5440018" cy="3067878"/>
          </a:xfrm>
          <a:prstGeom prst="rect">
            <a:avLst/>
          </a:prstGeom>
        </p:spPr>
      </p:pic>
    </p:spTree>
    <p:extLst>
      <p:ext uri="{BB962C8B-B14F-4D97-AF65-F5344CB8AC3E}">
        <p14:creationId xmlns:p14="http://schemas.microsoft.com/office/powerpoint/2010/main" val="5760563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FB38-2363-49A3-9D49-AC7DF8DF55F4}"/>
              </a:ext>
            </a:extLst>
          </p:cNvPr>
          <p:cNvSpPr>
            <a:spLocks noGrp="1"/>
          </p:cNvSpPr>
          <p:nvPr>
            <p:ph type="title"/>
          </p:nvPr>
        </p:nvSpPr>
        <p:spPr>
          <a:xfrm>
            <a:off x="646111" y="145774"/>
            <a:ext cx="9404723" cy="1020417"/>
          </a:xfrm>
        </p:spPr>
        <p:txBody>
          <a:bodyPr/>
          <a:lstStyle/>
          <a:p>
            <a:r>
              <a:rPr lang="en-US" dirty="0"/>
              <a:t>PRODUCT PROMOTION STRATEGIES</a:t>
            </a:r>
          </a:p>
        </p:txBody>
      </p:sp>
      <p:sp>
        <p:nvSpPr>
          <p:cNvPr id="3" name="Content Placeholder 2">
            <a:extLst>
              <a:ext uri="{FF2B5EF4-FFF2-40B4-BE49-F238E27FC236}">
                <a16:creationId xmlns:a16="http://schemas.microsoft.com/office/drawing/2014/main" id="{270D4BDD-FB6D-460A-AD8A-B809D6467808}"/>
              </a:ext>
            </a:extLst>
          </p:cNvPr>
          <p:cNvSpPr>
            <a:spLocks noGrp="1"/>
          </p:cNvSpPr>
          <p:nvPr>
            <p:ph idx="1"/>
          </p:nvPr>
        </p:nvSpPr>
        <p:spPr>
          <a:xfrm>
            <a:off x="132522" y="954158"/>
            <a:ext cx="11953461" cy="5751442"/>
          </a:xfrm>
        </p:spPr>
        <p:txBody>
          <a:bodyPr>
            <a:normAutofit lnSpcReduction="10000"/>
          </a:bodyPr>
          <a:lstStyle/>
          <a:p>
            <a:r>
              <a:rPr lang="en-US" sz="3200" b="1" dirty="0"/>
              <a:t>Marketing Communications + rationale: </a:t>
            </a:r>
            <a:r>
              <a:rPr lang="en-US" sz="3200" dirty="0"/>
              <a:t>Prior to our official opening, advertisement will be intensified utilizing all social media platforms. </a:t>
            </a:r>
          </a:p>
          <a:p>
            <a:pPr lvl="1"/>
            <a:r>
              <a:rPr lang="en-US" sz="2800" dirty="0"/>
              <a:t>We will first reach out to our local radio stations. Next we will utilize the media such as Instagram, Facebook, Twitter. Lastly,  we will use outdoors resulting in billboard's because it will advertise to a large audience.</a:t>
            </a:r>
          </a:p>
          <a:p>
            <a:pPr lvl="1"/>
            <a:r>
              <a:rPr lang="en-US" sz="2800" dirty="0"/>
              <a:t>Social media and the media platforms are of particular interest because many people are present on these platforms and are relatively inexpensive.</a:t>
            </a:r>
          </a:p>
          <a:p>
            <a:pPr lvl="1"/>
            <a:r>
              <a:rPr lang="en-US" sz="2800" dirty="0"/>
              <a:t>OC Rider will also run paid advertisements on the internet and YouTube.</a:t>
            </a:r>
          </a:p>
        </p:txBody>
      </p:sp>
    </p:spTree>
    <p:extLst>
      <p:ext uri="{BB962C8B-B14F-4D97-AF65-F5344CB8AC3E}">
        <p14:creationId xmlns:p14="http://schemas.microsoft.com/office/powerpoint/2010/main" val="1956397587"/>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4177C-5458-4D1A-A327-B8423AB989BC}"/>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18B5DD24-DDD4-44E4-81BF-9BDA9B60D7B2}"/>
              </a:ext>
            </a:extLst>
          </p:cNvPr>
          <p:cNvSpPr>
            <a:spLocks noGrp="1"/>
          </p:cNvSpPr>
          <p:nvPr>
            <p:ph idx="1"/>
          </p:nvPr>
        </p:nvSpPr>
        <p:spPr>
          <a:xfrm>
            <a:off x="1" y="1403562"/>
            <a:ext cx="11092069" cy="5262281"/>
          </a:xfrm>
        </p:spPr>
        <p:txBody>
          <a:bodyPr>
            <a:normAutofit/>
          </a:bodyPr>
          <a:lstStyle/>
          <a:p>
            <a:r>
              <a:rPr lang="en-US" sz="4000" dirty="0"/>
              <a:t>Following the growing demand for environmental friendly product in the market, we hope that the implementation of this project will be a success and that the company will experience a faster growth and expansion after starting this operation.</a:t>
            </a:r>
          </a:p>
        </p:txBody>
      </p:sp>
    </p:spTree>
    <p:extLst>
      <p:ext uri="{BB962C8B-B14F-4D97-AF65-F5344CB8AC3E}">
        <p14:creationId xmlns:p14="http://schemas.microsoft.com/office/powerpoint/2010/main" val="33715149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287</TotalTime>
  <Words>1690</Words>
  <Application>Microsoft Office PowerPoint</Application>
  <PresentationFormat>Widescreen</PresentationFormat>
  <Paragraphs>101</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Century Gothic</vt:lpstr>
      <vt:lpstr>Wingdings 3</vt:lpstr>
      <vt:lpstr>Ion</vt:lpstr>
      <vt:lpstr>THE MARKETING STRATEGY FOR OC RIDER COMPANY LTD</vt:lpstr>
      <vt:lpstr>INTRODUCTION</vt:lpstr>
      <vt:lpstr>Situation Analysis</vt:lpstr>
      <vt:lpstr>Situation Analysis</vt:lpstr>
      <vt:lpstr>MARKET SUMMARY</vt:lpstr>
      <vt:lpstr>MARKET SUMMARY</vt:lpstr>
      <vt:lpstr>SWOT ANALYSIS</vt:lpstr>
      <vt:lpstr>Strengths</vt:lpstr>
      <vt:lpstr>Weaknesses</vt:lpstr>
      <vt:lpstr>Opportunities</vt:lpstr>
      <vt:lpstr>Threats</vt:lpstr>
      <vt:lpstr>COMPETITION</vt:lpstr>
      <vt:lpstr>PRODUCT OFFERING</vt:lpstr>
      <vt:lpstr>DISTRIBUTION</vt:lpstr>
      <vt:lpstr>Marketing Strategy:  Objectives. </vt:lpstr>
      <vt:lpstr>TARGET MARKETS</vt:lpstr>
      <vt:lpstr>POSITIONING</vt:lpstr>
      <vt:lpstr>PRODUCT PROMOTION STRATEGIES</vt:lpstr>
      <vt:lpstr>PRODUCT PROMOTION STRATEGIES</vt:lpstr>
      <vt:lpstr>PRODUCT PROMOTION STRATEGIES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MARKETING STRATEGY FOR OC RIDER COMPANY LTD</dc:title>
  <dc:creator>Vincent</dc:creator>
  <cp:lastModifiedBy>Vincent</cp:lastModifiedBy>
  <cp:revision>22</cp:revision>
  <dcterms:created xsi:type="dcterms:W3CDTF">2017-11-24T00:23:23Z</dcterms:created>
  <dcterms:modified xsi:type="dcterms:W3CDTF">2017-11-24T05:11:10Z</dcterms:modified>
</cp:coreProperties>
</file>